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images.app.goo.gl/YKw1wF6VBZpXW9Jy5" TargetMode="External"/><Relationship Id="rId4" Type="http://schemas.openxmlformats.org/officeDocument/2006/relationships/hyperlink" Target="https://annwestyoga.com/wp-content/uploads/2017/02/three-foot-arches.jpg" TargetMode="Externa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zliving.com/wp-content/uploads/2014/11/butterfly-pose.jpg" TargetMode="External"/><Relationship Id="rId4" Type="http://schemas.openxmlformats.org/officeDocument/2006/relationships/hyperlink" Target="https://www.yogajournal.com/wp-content/uploads/2007/08/promoforwardfoldhp2_292_37503_cmyk.jpg" TargetMode="Externa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acewebcontent.azureedge.net/expert-articles/2018/04/2018-04-05-How-strong-is-your-foot-01.jpg" TargetMode="Externa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i.pinimg.com/736x/79/a7/c9/79a7c99a7352ca14b149268c9812a9c8.jpg" TargetMode="Externa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encrypted-tbn0.gstatic.com/images?q=tbn:ANd9GcSwSQc6dA65FcNAKhE6SxKbvNeDVNkf7fK1Cg&amp;usqp=CAU" TargetMode="Externa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images.ctfassets.net/p0sybd6jir6r/6OEtvB3E9FiD5KNZg4EcRq/96f41a520b8ac9db23387d4fc35de04b/Asana_Hyperextended_Knee-a3313af8a7482dd6755763c88ba8863e.jpg?w=1600&amp;q=70" TargetMode="Externa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antranik.org/wp-content/uploads/2014/05/front-scale-antranik.jpg" TargetMode="External"/><Relationship Id="rId4" Type="http://schemas.openxmlformats.org/officeDocument/2006/relationships/hyperlink" Target="https://www.yogauonline.com/sites/default/files/styles/wellness_blog_level3_main/public/article_images/navasana_3_yoga_variations_for_practicing_boat_pose.png?itok=vaoCOxMY" TargetMode="External"/><Relationship Id="rId5" Type="http://schemas.openxmlformats.org/officeDocument/2006/relationships/hyperlink" Target="https://www.yoganatomy.com/wp-content/uploads/2017/07/standing-forward-bend-hasta.jpg" TargetMode="Externa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i.pinimg.com/originals/d6/92/95/d69295061e3b1ce1281595a181891bee.jpg" TargetMode="External"/><Relationship Id="rId4" Type="http://schemas.openxmlformats.org/officeDocument/2006/relationships/hyperlink" Target="https://images.squarespace-cdn.com/content/v1/5d489d50b59b1600014c39bb/1576245001069-TZNOIVBCKWR8G14KG6XV/ke17ZwdGBToddI8pDm48kFSXQ97WjknIEOzuF_k09SZZw-zPPgdn4jUwVcJE1ZvWQUxwkmyExglNqGp0IvTJZamWLI2zvYWH8K3-s_4yszcp2ryTI0HqTOaaUohrI8PICerLeaPY68Z5mWBHmThc2LOzMtH-Vk-eofoWKv36SQ0KMshLAGzx4R3EDFOm1kBS/Misalignment_in_Bridge_Pose_Yoga" TargetMode="External"/><Relationship Id="rId5" Type="http://schemas.openxmlformats.org/officeDocument/2006/relationships/hyperlink" Target="https://i.ytimg.com/vi/P-VIL2RqXes/hqdefault.jpg" TargetMode="Externa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cdn.shopify.com/s/files/1/0032/7539/1011/articles/Yoga_How-to-Do-Eagle-Pose-in-Yoga_01_300x350_a60111c8-e867-4d8e-9724-5f77bc832a21_grande.jpg?v=1558424517" TargetMode="External"/><Relationship Id="rId4" Type="http://schemas.openxmlformats.org/officeDocument/2006/relationships/hyperlink" Target="http://static1.squarespace.com/static/5b4e58369d5abb9d6adac232/5b50dfab575d1ff383c06981/5c66cd82a4222f9bd0bb0425/1550247783327/Figure_7.8_Hip_Adduction_copy.jpg?format=1500w" TargetMode="External"/><Relationship Id="rId5" Type="http://schemas.openxmlformats.org/officeDocument/2006/relationships/hyperlink" Target="https://i.pinimg.com/originals/34/64/19/346419e7cd9aa87279e79964b482ed48.jpg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 found at: </a:t>
            </a:r>
            <a:r>
              <a:rPr u="sng">
                <a:hlinkClick r:id="rId3" invalidUrl="" action="" tgtFrame="" tooltip="" history="1" highlightClick="0" endSnd="0"/>
              </a:rPr>
              <a:t>https://images.app.goo.gl/YKw1wF6VBZpXW9Jy5</a:t>
            </a:r>
            <a:r>
              <a:t> &amp; </a:t>
            </a:r>
            <a:r>
              <a:rPr u="sng">
                <a:hlinkClick r:id="rId4" invalidUrl="" action="" tgtFrame="" tooltip="" history="1" highlightClick="0" endSnd="0"/>
              </a:rPr>
              <a:t>https://annwestyoga.com/wp-content/uploads/2017/02/three-foot-arches.jpg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https://lh3.googleusercontent.com/proxy/6AAtSCgjDQaFXwEBvsS9g-M3Bosxjqebi62Gpw1SgCLRnySVZgcnQ9n1I_GzL2zZbc2T_kxlZ65_RUzBIArs4QhF-DvQgTZFThWiQNG3JUC7w0bBthiP_ZMCx_ncj2UqHdFIFnU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https://www.zliving.com/wp-content/uploads/2014/11/butterfly-pose.jpg</a:t>
            </a:r>
            <a:r>
              <a:t> ; </a:t>
            </a:r>
            <a:r>
              <a:rPr u="sng">
                <a:hlinkClick r:id="rId4" invalidUrl="" action="" tgtFrame="" tooltip="" history="1" highlightClick="0" endSnd="0"/>
              </a:rPr>
              <a:t>https://www.yogajournal.com/wp-content/uploads/2007/08/promoforwardfoldhp2_292_37503_cmyk.jpg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Retrieved fro,: </a:t>
            </a:r>
            <a:r>
              <a:rPr u="sng">
                <a:hlinkClick r:id="rId3" invalidUrl="" action="" tgtFrame="" tooltip="" history="1" highlightClick="0" endSnd="0"/>
              </a:rPr>
              <a:t>https://acewebcontent.azureedge.net/expert-articles/2018/04/2018-04-05-How-strong-is-your-foot-01.jpg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Retrieved from: </a:t>
            </a:r>
            <a:r>
              <a:rPr u="sng">
                <a:hlinkClick r:id="rId3" invalidUrl="" action="" tgtFrame="" tooltip="" history="1" highlightClick="0" endSnd="0"/>
              </a:rPr>
              <a:t>https://i.pinimg.com/736x/79/a7/c9/79a7c99a7352ca14b149268c9812a9c8.jpg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Retrieved from: </a:t>
            </a:r>
            <a:r>
              <a:rPr u="sng">
                <a:hlinkClick r:id="rId3" invalidUrl="" action="" tgtFrame="" tooltip="" history="1" highlightClick="0" endSnd="0"/>
              </a:rPr>
              <a:t>https://encrypted-tbn0.gstatic.com/images?q=tbn:ANd9GcSwSQc6dA65FcNAKhE6SxKbvNeDVNkf7fK1Cg&amp;usqp=CAU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Retrieved from: </a:t>
            </a:r>
            <a:r>
              <a:rPr u="sng">
                <a:hlinkClick r:id="rId3" invalidUrl="" action="" tgtFrame="" tooltip="" history="1" highlightClick="0" endSnd="0"/>
              </a:rPr>
              <a:t>https://images.ctfassets.net/p0sybd6jir6r/6OEtvB3E9FiD5KNZg4EcRq/96f41a520b8ac9db23387d4fc35de04b/Asana_Hyperextended_Knee-a3313af8a7482dd6755763c88ba8863e.jpg?w=1600&amp;q=70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https://i.pinimg.com/originals/97/7d/bf/977dbf3accc046e5f1875721800c3bf2.jpg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https://antranik.org/wp-content/uploads/2014/05/front-scale-antranik.jpg</a:t>
            </a:r>
            <a:r>
              <a:t> ; </a:t>
            </a:r>
            <a:r>
              <a:rPr u="sng">
                <a:hlinkClick r:id="rId4" invalidUrl="" action="" tgtFrame="" tooltip="" history="1" highlightClick="0" endSnd="0"/>
              </a:rPr>
              <a:t>https://www.yogauonline.com/sites/default/files/styles/wellness_blog_level3_main/public/article_images/navasana_3_yoga_variations_for_practicing_boat_pose.png?itok=vaoCOxMY</a:t>
            </a:r>
            <a:r>
              <a:t> ; </a:t>
            </a:r>
            <a:r>
              <a:rPr u="sng">
                <a:hlinkClick r:id="rId5" invalidUrl="" action="" tgtFrame="" tooltip="" history="1" highlightClick="0" endSnd="0"/>
              </a:rPr>
              <a:t>https://www.yoganatomy.com/wp-content/uploads/2017/07/standing-forward-bend-hasta.jpg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https://i.pinimg.com/originals/d6/92/95/d69295061e3b1ce1281595a181891bee.jpg</a:t>
            </a:r>
            <a:r>
              <a:t> ; </a:t>
            </a:r>
            <a:r>
              <a:rPr u="sng">
                <a:hlinkClick r:id="rId4" invalidUrl="" action="" tgtFrame="" tooltip="" history="1" highlightClick="0" endSnd="0"/>
              </a:rPr>
              <a:t>https://images.squarespace-cdn.com/content/v1/5d489d50b59b1600014c39bb/1576245001069-TZNOIVBCKWR8G14KG6XV/ke17ZwdGBToddI8pDm48kFSXQ97WjknIEOzuF_k09SZZw-zPPgdn4jUwVcJE1ZvWQUxwkmyExglNqGp0IvTJZamWLI2zvYWH8K3-s_4yszcp2ryTI0HqTOaaUohrI8PICerLeaPY68Z5mWBHmThc2LOzMtH-Vk-eofoWKv36SQ0KMshLAGzx4R3EDFOm1kBS/Misalignment_in_Bridge_Pose_Yoga</a:t>
            </a:r>
            <a:r>
              <a:t> ; </a:t>
            </a:r>
            <a:r>
              <a:rPr u="sng">
                <a:hlinkClick r:id="rId5" invalidUrl="" action="" tgtFrame="" tooltip="" history="1" highlightClick="0" endSnd="0"/>
              </a:rPr>
              <a:t>https://i.ytimg.com/vi/P-VIL2RqXes/hqdefault.jpg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http://cdn.shopify.com/s/files/1/0032/7539/1011/articles/Yoga_How-to-Do-Eagle-Pose-in-Yoga_01_300x350_a60111c8-e867-4d8e-9724-5f77bc832a21_grande.jpg?v=1558424517</a:t>
            </a:r>
            <a:r>
              <a:t> ; </a:t>
            </a:r>
            <a:r>
              <a:rPr u="sng">
                <a:hlinkClick r:id="rId4" invalidUrl="" action="" tgtFrame="" tooltip="" history="1" highlightClick="0" endSnd="0"/>
              </a:rPr>
              <a:t>http://static1.squarespace.com/static/5b4e58369d5abb9d6adac232/5b50dfab575d1ff383c06981/5c66cd82a4222f9bd0bb0425/1550247783327/Figure_7.8_Hip_Adduction_copy.jpg?format=1500w</a:t>
            </a:r>
            <a:r>
              <a:t> ; </a:t>
            </a:r>
            <a:r>
              <a:rPr u="sng">
                <a:hlinkClick r:id="rId5" invalidUrl="" action="" tgtFrame="" tooltip="" history="1" highlightClick="0" endSnd="0"/>
              </a:rPr>
              <a:t>https://i.pinimg.com/originals/34/64/19/346419e7cd9aa87279e79964b482ed48.jpg</a:t>
            </a:r>
            <a: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tif"/><Relationship Id="rId4" Type="http://schemas.openxmlformats.org/officeDocument/2006/relationships/image" Target="../media/image20.tif"/><Relationship Id="rId5" Type="http://schemas.openxmlformats.org/officeDocument/2006/relationships/image" Target="../media/image21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Relationship Id="rId4" Type="http://schemas.openxmlformats.org/officeDocument/2006/relationships/image" Target="../media/image24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5" Type="http://schemas.openxmlformats.org/officeDocument/2006/relationships/image" Target="../media/image27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"/><Relationship Id="rId3" Type="http://schemas.openxmlformats.org/officeDocument/2006/relationships/image" Target="../media/image29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tif"/><Relationship Id="rId4" Type="http://schemas.openxmlformats.org/officeDocument/2006/relationships/image" Target="../media/image32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tif"/><Relationship Id="rId3" Type="http://schemas.openxmlformats.org/officeDocument/2006/relationships/image" Target="../media/image34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elvis &amp; Lower Bod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Pelvis &amp; Lower Body</a:t>
            </a:r>
          </a:p>
        </p:txBody>
      </p:sp>
      <p:sp>
        <p:nvSpPr>
          <p:cNvPr id="120" name="Yogis In Service 200-Hr YTT 2021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37463">
              <a:defRPr sz="3404"/>
            </a:pPr>
            <a:r>
              <a:t>Yogis In Service 200-Hr YTT 2021</a:t>
            </a:r>
          </a:p>
          <a:p>
            <a:pPr defTabSz="537463">
              <a:defRPr sz="3404"/>
            </a:pPr>
            <a:r>
              <a:t>Marissa Bland, OTR/L, E-RYT 200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Hyperexten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Hyperextension</a:t>
            </a:r>
          </a:p>
        </p:txBody>
      </p:sp>
      <p:sp>
        <p:nvSpPr>
          <p:cNvPr id="163" name="Causes injury to posterior knee ligaments…"/>
          <p:cNvSpPr txBox="1"/>
          <p:nvPr/>
        </p:nvSpPr>
        <p:spPr>
          <a:xfrm>
            <a:off x="8730179" y="2376186"/>
            <a:ext cx="3633396" cy="6163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/>
            </a:pPr>
            <a:r>
              <a:t> Causes injury to posterior knee ligaments </a:t>
            </a:r>
          </a:p>
          <a:p>
            <a:pPr>
              <a:defRPr sz="2900"/>
            </a:pPr>
          </a:p>
          <a:p>
            <a:pPr>
              <a:defRPr sz="2900"/>
            </a:pPr>
            <a:r>
              <a:t>Usually due to weak/not fully engaged quads = “path of least resistance”</a:t>
            </a:r>
          </a:p>
          <a:p>
            <a:pPr>
              <a:defRPr sz="2900"/>
            </a:pPr>
          </a:p>
          <a:p>
            <a:pPr>
              <a:defRPr sz="2900"/>
            </a:pPr>
            <a:r>
              <a:t>Need to strengthen quads &amp; engage </a:t>
            </a:r>
          </a:p>
          <a:p>
            <a:pPr/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67711" y="2537707"/>
            <a:ext cx="9701568" cy="5457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he Upper Leg/ Thig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Upper Leg/ Thigh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2827" y="2287955"/>
            <a:ext cx="8319146" cy="6904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uscles of the Upper Le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Muscles of the Upper Leg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682" y="2455046"/>
            <a:ext cx="8699846" cy="627850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“Quads”= Rectus Femoris &amp; Vastus Lateralis/Medialis/Intermedius"/>
          <p:cNvSpPr txBox="1"/>
          <p:nvPr/>
        </p:nvSpPr>
        <p:spPr>
          <a:xfrm>
            <a:off x="9264387" y="2205357"/>
            <a:ext cx="3709440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“Quads”= Rectus Femoris &amp; Vastus Lateralis/Medialis/Intermedius </a:t>
            </a:r>
          </a:p>
        </p:txBody>
      </p:sp>
      <p:sp>
        <p:nvSpPr>
          <p:cNvPr id="174" name="“Hams”= Semitendinosus, Semimembranosus, &amp; Biceps Femoris"/>
          <p:cNvSpPr txBox="1"/>
          <p:nvPr/>
        </p:nvSpPr>
        <p:spPr>
          <a:xfrm>
            <a:off x="9565485" y="4334850"/>
            <a:ext cx="3107243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“Hams”= Semitendinosus, Semimembranosus, &amp; Biceps Femoris</a:t>
            </a:r>
          </a:p>
        </p:txBody>
      </p:sp>
      <p:sp>
        <p:nvSpPr>
          <p:cNvPr id="175" name="“Inner thigh”= ADDuctors"/>
          <p:cNvSpPr txBox="1"/>
          <p:nvPr/>
        </p:nvSpPr>
        <p:spPr>
          <a:xfrm>
            <a:off x="9565485" y="6464343"/>
            <a:ext cx="3107243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“Inner thigh”= ADDuctors</a:t>
            </a:r>
          </a:p>
        </p:txBody>
      </p:sp>
      <p:sp>
        <p:nvSpPr>
          <p:cNvPr id="176" name="“Outer thigh” &amp; “hip”= ABDuctors"/>
          <p:cNvSpPr txBox="1"/>
          <p:nvPr/>
        </p:nvSpPr>
        <p:spPr>
          <a:xfrm>
            <a:off x="9264387" y="7857236"/>
            <a:ext cx="3709440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“Outer thigh” &amp; “hip”= ABDuctors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he Pelv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Pelvis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6200" y="2281622"/>
            <a:ext cx="7772401" cy="647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elvis Liga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Pelvis Ligaments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399" y="2438399"/>
            <a:ext cx="7620001" cy="660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elvic Ti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Pelvic Tilts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206665"/>
            <a:ext cx="13004801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6081" y="400844"/>
            <a:ext cx="6844383" cy="8951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roups of Muscles &amp; Their Actions- Simplified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Groups of Muscles &amp; Their Actions- Simplified!</a:t>
            </a:r>
          </a:p>
        </p:txBody>
      </p:sp>
      <p:sp>
        <p:nvSpPr>
          <p:cNvPr id="195" name="Hip FLEXORS = Anterior Hip &amp; Thigh!…"/>
          <p:cNvSpPr txBox="1"/>
          <p:nvPr/>
        </p:nvSpPr>
        <p:spPr>
          <a:xfrm>
            <a:off x="2447035" y="2899701"/>
            <a:ext cx="811072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Hip FLEXORS = Anterior Hip &amp; Thigh! </a:t>
            </a:r>
          </a:p>
          <a:p>
            <a:pPr/>
            <a:r>
              <a:t> Psoas (Major &amp; Minor), Iliacus, Recuts Femoris (Quad) </a:t>
            </a:r>
          </a:p>
        </p:txBody>
      </p:sp>
      <p:sp>
        <p:nvSpPr>
          <p:cNvPr id="196" name="Hip EXTENSORS= Posterior Hip &amp; Thigh!…"/>
          <p:cNvSpPr txBox="1"/>
          <p:nvPr/>
        </p:nvSpPr>
        <p:spPr>
          <a:xfrm>
            <a:off x="3455466" y="4215761"/>
            <a:ext cx="6093868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Hip EXTENSORS= Posterior Hip &amp; Thigh!</a:t>
            </a:r>
          </a:p>
          <a:p>
            <a:pPr/>
            <a:r>
              <a:t> Hamstrings, Gluteus Maximus</a:t>
            </a:r>
          </a:p>
        </p:txBody>
      </p:sp>
      <p:sp>
        <p:nvSpPr>
          <p:cNvPr id="197" name="Hip ABDUCTORS= Lateral Hip &amp; Thigh!…"/>
          <p:cNvSpPr txBox="1"/>
          <p:nvPr/>
        </p:nvSpPr>
        <p:spPr>
          <a:xfrm>
            <a:off x="-198587" y="5588085"/>
            <a:ext cx="12737898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Hip ABDUCTORS= Lateral Hip &amp; Thigh!</a:t>
            </a:r>
          </a:p>
          <a:p>
            <a:pPr/>
            <a:r>
              <a:t> Gluteus minimus, Gluetus medius, Sartorius, Piriformis and Tensor Fascia Latae (TFL)  </a:t>
            </a:r>
          </a:p>
        </p:txBody>
      </p:sp>
      <p:sp>
        <p:nvSpPr>
          <p:cNvPr id="198" name="Hip ADDUCTORS= Medial Hip &amp; Thigh!…"/>
          <p:cNvSpPr txBox="1"/>
          <p:nvPr/>
        </p:nvSpPr>
        <p:spPr>
          <a:xfrm>
            <a:off x="1071626" y="7165010"/>
            <a:ext cx="1086154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Hip ADDUCTORS= Medial Hip &amp; Thigh!</a:t>
            </a:r>
          </a:p>
          <a:p>
            <a:pPr/>
            <a:r>
              <a:t> Pectineus, Adductor Longus, Gracilis Adductor Brevis, Adductor Magnus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Hip Flex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 Flexors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9558" y="2084082"/>
            <a:ext cx="3577418" cy="479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9246" y="2132032"/>
            <a:ext cx="5841187" cy="3284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3190" y="5471403"/>
            <a:ext cx="3969371" cy="416783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ight hamstrings restrict forward folds!"/>
          <p:cNvSpPr txBox="1"/>
          <p:nvPr/>
        </p:nvSpPr>
        <p:spPr>
          <a:xfrm>
            <a:off x="867491" y="8091159"/>
            <a:ext cx="579120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Tight hamstrings restrict forward folds!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he Foo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Foot  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2865" y="2425597"/>
            <a:ext cx="4098857" cy="5125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26 small bones:…"/>
          <p:cNvSpPr txBox="1"/>
          <p:nvPr/>
        </p:nvSpPr>
        <p:spPr>
          <a:xfrm>
            <a:off x="7807248" y="3275940"/>
            <a:ext cx="3936836" cy="2302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26 small bones:</a:t>
            </a:r>
          </a:p>
          <a:p>
            <a:pPr/>
          </a:p>
          <a:p>
            <a:pPr/>
            <a:r>
              <a:t>14 phalanges</a:t>
            </a:r>
          </a:p>
          <a:p>
            <a:pPr/>
            <a:r>
              <a:t>5 metatarsal bones</a:t>
            </a:r>
          </a:p>
          <a:p>
            <a:pPr/>
            <a:r>
              <a:t>7 tarsal bones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Hip Extens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 Extensors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1877" y="2254905"/>
            <a:ext cx="5243791" cy="5243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329" y="2051239"/>
            <a:ext cx="5510422" cy="4132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0911" y="6155331"/>
            <a:ext cx="5611258" cy="3278689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ight hip flexors are often what limits backbends &amp; causes compression in low back!"/>
          <p:cNvSpPr txBox="1"/>
          <p:nvPr/>
        </p:nvSpPr>
        <p:spPr>
          <a:xfrm>
            <a:off x="6177298" y="7826621"/>
            <a:ext cx="6856045" cy="1197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Tight hip flexors are often what limits backbends &amp; causes compression in low back!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Hip ABDu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 ABDuctors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091" y="2360308"/>
            <a:ext cx="7644020" cy="4298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04926" y="5374937"/>
            <a:ext cx="5139969" cy="342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8031" y="1885342"/>
            <a:ext cx="5513759" cy="3100679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ABDuctors work to stabilize your pelvis when foot is fixed"/>
          <p:cNvSpPr txBox="1"/>
          <p:nvPr/>
        </p:nvSpPr>
        <p:spPr>
          <a:xfrm>
            <a:off x="434292" y="7408953"/>
            <a:ext cx="6352312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ABDuctors work to stabilize your pelvis when foot is fixed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Hip ADDuctors"/>
          <p:cNvSpPr txBox="1"/>
          <p:nvPr/>
        </p:nvSpPr>
        <p:spPr>
          <a:xfrm>
            <a:off x="1100252" y="253999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Hip ADDuctors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566" y="2555021"/>
            <a:ext cx="3872017" cy="6370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12326" y="1976810"/>
            <a:ext cx="3655710" cy="5467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40104" y="2779320"/>
            <a:ext cx="5725676" cy="3862923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imit us in hip openers (&amp; helps to protect us against opening too much!)"/>
          <p:cNvSpPr txBox="1"/>
          <p:nvPr/>
        </p:nvSpPr>
        <p:spPr>
          <a:xfrm>
            <a:off x="4865551" y="7888877"/>
            <a:ext cx="4274782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Limit us in hip openers (&amp; helps to protect us against opening too much!)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External Rotation v Internal Ro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External Rotation v Internal Rotation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5369" y="2622097"/>
            <a:ext cx="4169618" cy="6236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183" y="2497233"/>
            <a:ext cx="6378651" cy="6486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utting it all together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Putting it all together!</a:t>
            </a:r>
          </a:p>
        </p:txBody>
      </p:sp>
      <p:sp>
        <p:nvSpPr>
          <p:cNvPr id="235" name="Why Bend Knees in a Forward Fold?"/>
          <p:cNvSpPr txBox="1"/>
          <p:nvPr/>
        </p:nvSpPr>
        <p:spPr>
          <a:xfrm>
            <a:off x="2488180" y="2396827"/>
            <a:ext cx="802844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Why Bend Knees in a Forward Fold?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628" y="3529085"/>
            <a:ext cx="12287544" cy="5807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utting it all together!"/>
          <p:cNvSpPr txBox="1"/>
          <p:nvPr/>
        </p:nvSpPr>
        <p:spPr>
          <a:xfrm>
            <a:off x="952499" y="253999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Putting it all together!</a:t>
            </a:r>
          </a:p>
        </p:txBody>
      </p:sp>
      <p:sp>
        <p:nvSpPr>
          <p:cNvPr id="241" name="Reciprocal Innervation can help you fold “deeper” and more safely!"/>
          <p:cNvSpPr txBox="1"/>
          <p:nvPr/>
        </p:nvSpPr>
        <p:spPr>
          <a:xfrm>
            <a:off x="2129387" y="2733878"/>
            <a:ext cx="8746026" cy="125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/>
            </a:pPr>
            <a:r>
              <a:rPr>
                <a:solidFill>
                  <a:schemeClr val="accent5"/>
                </a:solidFill>
              </a:rPr>
              <a:t>Reciprocal Innervation</a:t>
            </a:r>
            <a:r>
              <a:t> can help you fold “deeper” and more safely!</a:t>
            </a:r>
          </a:p>
        </p:txBody>
      </p:sp>
      <p:sp>
        <p:nvSpPr>
          <p:cNvPr id="242" name="Contracting one group of muscles sends a ‘relax’ message to the opposite group"/>
          <p:cNvSpPr txBox="1"/>
          <p:nvPr/>
        </p:nvSpPr>
        <p:spPr>
          <a:xfrm>
            <a:off x="530148" y="4646270"/>
            <a:ext cx="1194450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Contracting one group of muscles sends a ‘relax’ message to the opposite group 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285" y="5472564"/>
            <a:ext cx="6055911" cy="3406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4256" y="5269738"/>
            <a:ext cx="5721728" cy="3812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utting it all together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Putting it all together!</a:t>
            </a:r>
          </a:p>
        </p:txBody>
      </p:sp>
      <p:sp>
        <p:nvSpPr>
          <p:cNvPr id="249" name="So what’s the deal with hip openers?  Safe or not?"/>
          <p:cNvSpPr txBox="1"/>
          <p:nvPr/>
        </p:nvSpPr>
        <p:spPr>
          <a:xfrm>
            <a:off x="1439819" y="2695781"/>
            <a:ext cx="9793124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So what’s the deal with hip openers?  Safe or not?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028" y="4134234"/>
            <a:ext cx="6706125" cy="377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4604" y="3810411"/>
            <a:ext cx="7858890" cy="4420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utting it all together!"/>
          <p:cNvSpPr txBox="1"/>
          <p:nvPr/>
        </p:nvSpPr>
        <p:spPr>
          <a:xfrm>
            <a:off x="952499" y="586037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Putting it all together!</a:t>
            </a:r>
          </a:p>
        </p:txBody>
      </p:sp>
      <p:sp>
        <p:nvSpPr>
          <p:cNvPr id="254" name="…Backbends?"/>
          <p:cNvSpPr txBox="1"/>
          <p:nvPr/>
        </p:nvSpPr>
        <p:spPr>
          <a:xfrm>
            <a:off x="5085410" y="3241507"/>
            <a:ext cx="2833980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…Backbends?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789" y="4310758"/>
            <a:ext cx="6099787" cy="3902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1501" y="4098464"/>
            <a:ext cx="6495186" cy="4327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Questions?"/>
          <p:cNvSpPr txBox="1"/>
          <p:nvPr>
            <p:ph type="title"/>
          </p:nvPr>
        </p:nvSpPr>
        <p:spPr>
          <a:xfrm>
            <a:off x="952499" y="2100958"/>
            <a:ext cx="11099801" cy="2159001"/>
          </a:xfrm>
          <a:prstGeom prst="rect">
            <a:avLst/>
          </a:prstGeom>
        </p:spPr>
        <p:txBody>
          <a:bodyPr/>
          <a:lstStyle/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“Big Toe Mound”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“Big Toe Mound” </a:t>
            </a:r>
          </a:p>
          <a:p>
            <a:pPr defTabSz="484886">
              <a:defRPr sz="6640"/>
            </a:pPr>
            <a:r>
              <a:t>&amp; Arches of the Foot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5560" y="3054350"/>
            <a:ext cx="3187701" cy="364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2 Sesamoid bones"/>
          <p:cNvSpPr txBox="1"/>
          <p:nvPr/>
        </p:nvSpPr>
        <p:spPr>
          <a:xfrm>
            <a:off x="1802384" y="7340599"/>
            <a:ext cx="286847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 Sesamoid bones 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70235" y="3358644"/>
            <a:ext cx="6726286" cy="3831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ntrinsic Muscles of the Foo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Intrinsic Muscles of the Foot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642" y="2445057"/>
            <a:ext cx="9903516" cy="6892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790" y="259342"/>
            <a:ext cx="12313220" cy="9234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Motions of the Foot/Ank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Motions of the Foot/Ankle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6200" y="2609849"/>
            <a:ext cx="7772401" cy="626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ones of the Lower Le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Bones of the Lower Leg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8999" y="2666649"/>
            <a:ext cx="7066802" cy="5732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he Kne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Knee</a:t>
            </a:r>
          </a:p>
        </p:txBody>
      </p:sp>
      <p:sp>
        <p:nvSpPr>
          <p:cNvPr id="152" name="Femur (thigh bone) meets Tibia (shin bone)…"/>
          <p:cNvSpPr txBox="1"/>
          <p:nvPr/>
        </p:nvSpPr>
        <p:spPr>
          <a:xfrm>
            <a:off x="7912777" y="3041009"/>
            <a:ext cx="4167110" cy="539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/>
            </a:pPr>
            <a:r>
              <a:t>Femur (thigh bone) meets Tibia (shin bone)</a:t>
            </a:r>
          </a:p>
          <a:p>
            <a:pPr>
              <a:defRPr sz="3100"/>
            </a:pPr>
          </a:p>
          <a:p>
            <a:pPr>
              <a:defRPr sz="3100"/>
            </a:pPr>
            <a:r>
              <a:t>Patella = “Knee Cap”</a:t>
            </a:r>
          </a:p>
          <a:p>
            <a:pPr>
              <a:defRPr sz="3100"/>
            </a:pPr>
          </a:p>
          <a:p>
            <a:pPr>
              <a:defRPr sz="3100"/>
            </a:pPr>
            <a:r>
              <a:t>Direction of joint motions are reversed here: flexion &amp; extension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905" y="2196505"/>
            <a:ext cx="5476428" cy="67287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gaments of the Kne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Ligaments of the Knee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7005" y="2210141"/>
            <a:ext cx="6866838" cy="706051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ACL: prevents tibia from sliding in front of femur"/>
          <p:cNvSpPr txBox="1"/>
          <p:nvPr/>
        </p:nvSpPr>
        <p:spPr>
          <a:xfrm>
            <a:off x="805373" y="2890184"/>
            <a:ext cx="4036620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i="1" u="sng"/>
              <a:t>ACL</a:t>
            </a:r>
            <a:r>
              <a:t>: prevents tibia from sliding in front of femur </a:t>
            </a:r>
          </a:p>
          <a:p>
            <a:pPr/>
          </a:p>
        </p:txBody>
      </p:sp>
      <p:sp>
        <p:nvSpPr>
          <p:cNvPr id="158" name="MCL: Injured with force to outside of knee"/>
          <p:cNvSpPr txBox="1"/>
          <p:nvPr/>
        </p:nvSpPr>
        <p:spPr>
          <a:xfrm>
            <a:off x="897494" y="4423528"/>
            <a:ext cx="3550496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i="1" u="sng"/>
              <a:t>MCL</a:t>
            </a:r>
            <a:r>
              <a:t>: Injured with force to outside of knee </a:t>
            </a:r>
          </a:p>
          <a:p>
            <a:pPr/>
          </a:p>
        </p:txBody>
      </p:sp>
      <p:sp>
        <p:nvSpPr>
          <p:cNvPr id="159" name="LCL:  Injured with force to inside of knee"/>
          <p:cNvSpPr txBox="1"/>
          <p:nvPr/>
        </p:nvSpPr>
        <p:spPr>
          <a:xfrm>
            <a:off x="938097" y="5803024"/>
            <a:ext cx="346929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u="sng"/>
            </a:pPr>
            <a:r>
              <a:t>LCL: </a:t>
            </a:r>
            <a:r>
              <a:rPr i="0" u="none"/>
              <a:t> Injured with force to inside of knee</a:t>
            </a:r>
          </a:p>
        </p:txBody>
      </p:sp>
      <p:sp>
        <p:nvSpPr>
          <p:cNvPr id="160" name="Injuries during quick stops, changing direction, bending, twisting, jumping"/>
          <p:cNvSpPr txBox="1"/>
          <p:nvPr/>
        </p:nvSpPr>
        <p:spPr>
          <a:xfrm>
            <a:off x="571688" y="7398198"/>
            <a:ext cx="4202107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Injuries during quick stops, changing direction, bending, twisting, jumping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